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8" r:id="rId3"/>
    <p:sldId id="259" r:id="rId4"/>
    <p:sldId id="260" r:id="rId5"/>
    <p:sldId id="257" r:id="rId6"/>
    <p:sldId id="261" r:id="rId7"/>
    <p:sldId id="262" r:id="rId8"/>
    <p:sldId id="263" r:id="rId9"/>
    <p:sldId id="258" r:id="rId10"/>
    <p:sldId id="265" r:id="rId11"/>
    <p:sldId id="264" r:id="rId12"/>
    <p:sldId id="266"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1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748442-1FDE-47BB-858D-C1015478D808}" type="datetimeFigureOut">
              <a:rPr lang="en-GB" smtClean="0"/>
              <a:t>30/12/2016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0FF0EF-8AE4-4761-A8E0-9C9DC5961D0F}" type="slidenum">
              <a:rPr lang="en-GB" smtClean="0"/>
              <a:t>‹#›</a:t>
            </a:fld>
            <a:endParaRPr lang="en-GB"/>
          </a:p>
        </p:txBody>
      </p:sp>
    </p:spTree>
    <p:extLst>
      <p:ext uri="{BB962C8B-B14F-4D97-AF65-F5344CB8AC3E}">
        <p14:creationId xmlns:p14="http://schemas.microsoft.com/office/powerpoint/2010/main" val="2989904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lesson should take 1.5 hours: speaking – 15 mins; reading 1 – 15 mins; vocabulary – 15 mins; reading 2 – 15 mins;</a:t>
            </a:r>
            <a:r>
              <a:rPr lang="en-GB" baseline="0" dirty="0" smtClean="0"/>
              <a:t> </a:t>
            </a:r>
            <a:r>
              <a:rPr lang="en-GB" dirty="0" smtClean="0"/>
              <a:t>language of requests</a:t>
            </a:r>
            <a:r>
              <a:rPr lang="en-GB" baseline="0" dirty="0" smtClean="0"/>
              <a:t> – 15 mins; role play – 15 mins; + optional follow-up of more reading / writing a letter</a:t>
            </a:r>
            <a:endParaRPr lang="en-GB" dirty="0"/>
          </a:p>
        </p:txBody>
      </p:sp>
      <p:sp>
        <p:nvSpPr>
          <p:cNvPr id="4" name="Slide Number Placeholder 3"/>
          <p:cNvSpPr>
            <a:spLocks noGrp="1"/>
          </p:cNvSpPr>
          <p:nvPr>
            <p:ph type="sldNum" sz="quarter" idx="10"/>
          </p:nvPr>
        </p:nvSpPr>
        <p:spPr/>
        <p:txBody>
          <a:bodyPr/>
          <a:lstStyle/>
          <a:p>
            <a:fld id="{3F0FF0EF-8AE4-4761-A8E0-9C9DC5961D0F}" type="slidenum">
              <a:rPr lang="en-GB" smtClean="0"/>
              <a:t>2</a:t>
            </a:fld>
            <a:endParaRPr lang="en-GB"/>
          </a:p>
        </p:txBody>
      </p:sp>
    </p:spTree>
    <p:extLst>
      <p:ext uri="{BB962C8B-B14F-4D97-AF65-F5344CB8AC3E}">
        <p14:creationId xmlns:p14="http://schemas.microsoft.com/office/powerpoint/2010/main" val="2343729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a:t>
            </a:r>
            <a:r>
              <a:rPr lang="en-GB" baseline="0" dirty="0" smtClean="0"/>
              <a:t> is no correct answer – you can print out the list and get groups to put them in order physically as to what they think</a:t>
            </a:r>
            <a:endParaRPr lang="en-GB" dirty="0"/>
          </a:p>
        </p:txBody>
      </p:sp>
      <p:sp>
        <p:nvSpPr>
          <p:cNvPr id="4" name="Slide Number Placeholder 3"/>
          <p:cNvSpPr>
            <a:spLocks noGrp="1"/>
          </p:cNvSpPr>
          <p:nvPr>
            <p:ph type="sldNum" sz="quarter" idx="10"/>
          </p:nvPr>
        </p:nvSpPr>
        <p:spPr/>
        <p:txBody>
          <a:bodyPr/>
          <a:lstStyle/>
          <a:p>
            <a:fld id="{3F0FF0EF-8AE4-4761-A8E0-9C9DC5961D0F}" type="slidenum">
              <a:rPr lang="en-GB" smtClean="0"/>
              <a:t>3</a:t>
            </a:fld>
            <a:endParaRPr lang="en-GB"/>
          </a:p>
        </p:txBody>
      </p:sp>
    </p:spTree>
    <p:extLst>
      <p:ext uri="{BB962C8B-B14F-4D97-AF65-F5344CB8AC3E}">
        <p14:creationId xmlns:p14="http://schemas.microsoft.com/office/powerpoint/2010/main" val="2054107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 a)</a:t>
            </a:r>
            <a:r>
              <a:rPr lang="en-GB" baseline="0" dirty="0" smtClean="0"/>
              <a:t> teacher    b) Afghani</a:t>
            </a:r>
            <a:endParaRPr lang="en-GB" dirty="0"/>
          </a:p>
        </p:txBody>
      </p:sp>
      <p:sp>
        <p:nvSpPr>
          <p:cNvPr id="4" name="Slide Number Placeholder 3"/>
          <p:cNvSpPr>
            <a:spLocks noGrp="1"/>
          </p:cNvSpPr>
          <p:nvPr>
            <p:ph type="sldNum" sz="quarter" idx="10"/>
          </p:nvPr>
        </p:nvSpPr>
        <p:spPr/>
        <p:txBody>
          <a:bodyPr/>
          <a:lstStyle/>
          <a:p>
            <a:fld id="{3F0FF0EF-8AE4-4761-A8E0-9C9DC5961D0F}" type="slidenum">
              <a:rPr lang="en-GB" smtClean="0"/>
              <a:t>4</a:t>
            </a:fld>
            <a:endParaRPr lang="en-GB"/>
          </a:p>
        </p:txBody>
      </p:sp>
    </p:spTree>
    <p:extLst>
      <p:ext uri="{BB962C8B-B14F-4D97-AF65-F5344CB8AC3E}">
        <p14:creationId xmlns:p14="http://schemas.microsoft.com/office/powerpoint/2010/main" val="724593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  1/d</a:t>
            </a:r>
            <a:r>
              <a:rPr lang="en-GB" baseline="0" dirty="0" smtClean="0"/>
              <a:t>    2/f   3/h   4/a   5/g    6/b    7/c   8/e</a:t>
            </a:r>
            <a:endParaRPr lang="en-GB" dirty="0"/>
          </a:p>
        </p:txBody>
      </p:sp>
      <p:sp>
        <p:nvSpPr>
          <p:cNvPr id="4" name="Slide Number Placeholder 3"/>
          <p:cNvSpPr>
            <a:spLocks noGrp="1"/>
          </p:cNvSpPr>
          <p:nvPr>
            <p:ph type="sldNum" sz="quarter" idx="10"/>
          </p:nvPr>
        </p:nvSpPr>
        <p:spPr/>
        <p:txBody>
          <a:bodyPr/>
          <a:lstStyle/>
          <a:p>
            <a:fld id="{3F0FF0EF-8AE4-4761-A8E0-9C9DC5961D0F}" type="slidenum">
              <a:rPr lang="en-GB" smtClean="0"/>
              <a:t>7</a:t>
            </a:fld>
            <a:endParaRPr lang="en-GB"/>
          </a:p>
        </p:txBody>
      </p:sp>
    </p:spTree>
    <p:extLst>
      <p:ext uri="{BB962C8B-B14F-4D97-AF65-F5344CB8AC3E}">
        <p14:creationId xmlns:p14="http://schemas.microsoft.com/office/powerpoint/2010/main" val="1703344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 d) (rude!!), c) (too direct!!), a) (direct), e (polite), f (very polite), b</a:t>
            </a:r>
            <a:r>
              <a:rPr lang="en-GB" baseline="0" dirty="0" smtClean="0"/>
              <a:t> (most polite)     You can print out and cut up the phrases for learners to rank physically</a:t>
            </a:r>
            <a:endParaRPr lang="en-GB" dirty="0"/>
          </a:p>
        </p:txBody>
      </p:sp>
      <p:sp>
        <p:nvSpPr>
          <p:cNvPr id="4" name="Slide Number Placeholder 3"/>
          <p:cNvSpPr>
            <a:spLocks noGrp="1"/>
          </p:cNvSpPr>
          <p:nvPr>
            <p:ph type="sldNum" sz="quarter" idx="10"/>
          </p:nvPr>
        </p:nvSpPr>
        <p:spPr/>
        <p:txBody>
          <a:bodyPr/>
          <a:lstStyle/>
          <a:p>
            <a:fld id="{3F0FF0EF-8AE4-4761-A8E0-9C9DC5961D0F}" type="slidenum">
              <a:rPr lang="en-GB" smtClean="0"/>
              <a:t>10</a:t>
            </a:fld>
            <a:endParaRPr lang="en-GB"/>
          </a:p>
        </p:txBody>
      </p:sp>
    </p:spTree>
    <p:extLst>
      <p:ext uri="{BB962C8B-B14F-4D97-AF65-F5344CB8AC3E}">
        <p14:creationId xmlns:p14="http://schemas.microsoft.com/office/powerpoint/2010/main" val="3326690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Divide the class</a:t>
            </a:r>
            <a:r>
              <a:rPr lang="en-GB" baseline="0" dirty="0" smtClean="0"/>
              <a:t> into groups of A and groups of B to prepare roles.</a:t>
            </a:r>
            <a:endParaRPr lang="en-GB" dirty="0"/>
          </a:p>
        </p:txBody>
      </p:sp>
      <p:sp>
        <p:nvSpPr>
          <p:cNvPr id="4" name="Slide Number Placeholder 3"/>
          <p:cNvSpPr>
            <a:spLocks noGrp="1"/>
          </p:cNvSpPr>
          <p:nvPr>
            <p:ph type="sldNum" sz="quarter" idx="10"/>
          </p:nvPr>
        </p:nvSpPr>
        <p:spPr/>
        <p:txBody>
          <a:bodyPr/>
          <a:lstStyle/>
          <a:p>
            <a:fld id="{3F0FF0EF-8AE4-4761-A8E0-9C9DC5961D0F}" type="slidenum">
              <a:rPr lang="en-GB" smtClean="0"/>
              <a:t>11</a:t>
            </a:fld>
            <a:endParaRPr lang="en-GB"/>
          </a:p>
        </p:txBody>
      </p:sp>
    </p:spTree>
    <p:extLst>
      <p:ext uri="{BB962C8B-B14F-4D97-AF65-F5344CB8AC3E}">
        <p14:creationId xmlns:p14="http://schemas.microsoft.com/office/powerpoint/2010/main" val="4724071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510A06D-033D-4181-B2C4-D07022D899E1}" type="datetimeFigureOut">
              <a:rPr lang="en-GB" smtClean="0"/>
              <a:t>30/12/2016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84D2ED-C7AA-4E71-86C2-C911F0D7F3CD}" type="slidenum">
              <a:rPr lang="en-GB" smtClean="0"/>
              <a:t>‹#›</a:t>
            </a:fld>
            <a:endParaRPr lang="en-GB"/>
          </a:p>
        </p:txBody>
      </p:sp>
    </p:spTree>
    <p:extLst>
      <p:ext uri="{BB962C8B-B14F-4D97-AF65-F5344CB8AC3E}">
        <p14:creationId xmlns:p14="http://schemas.microsoft.com/office/powerpoint/2010/main" val="1524659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510A06D-033D-4181-B2C4-D07022D899E1}" type="datetimeFigureOut">
              <a:rPr lang="en-GB" smtClean="0"/>
              <a:t>30/12/2016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84D2ED-C7AA-4E71-86C2-C911F0D7F3CD}" type="slidenum">
              <a:rPr lang="en-GB" smtClean="0"/>
              <a:t>‹#›</a:t>
            </a:fld>
            <a:endParaRPr lang="en-GB"/>
          </a:p>
        </p:txBody>
      </p:sp>
    </p:spTree>
    <p:extLst>
      <p:ext uri="{BB962C8B-B14F-4D97-AF65-F5344CB8AC3E}">
        <p14:creationId xmlns:p14="http://schemas.microsoft.com/office/powerpoint/2010/main" val="35911683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510A06D-033D-4181-B2C4-D07022D899E1}" type="datetimeFigureOut">
              <a:rPr lang="en-GB" smtClean="0"/>
              <a:t>30/12/2016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84D2ED-C7AA-4E71-86C2-C911F0D7F3CD}" type="slidenum">
              <a:rPr lang="en-GB" smtClean="0"/>
              <a:t>‹#›</a:t>
            </a:fld>
            <a:endParaRPr lang="en-GB"/>
          </a:p>
        </p:txBody>
      </p:sp>
    </p:spTree>
    <p:extLst>
      <p:ext uri="{BB962C8B-B14F-4D97-AF65-F5344CB8AC3E}">
        <p14:creationId xmlns:p14="http://schemas.microsoft.com/office/powerpoint/2010/main" val="351159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510A06D-033D-4181-B2C4-D07022D899E1}" type="datetimeFigureOut">
              <a:rPr lang="en-GB" smtClean="0"/>
              <a:t>30/12/2016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84D2ED-C7AA-4E71-86C2-C911F0D7F3CD}" type="slidenum">
              <a:rPr lang="en-GB" smtClean="0"/>
              <a:t>‹#›</a:t>
            </a:fld>
            <a:endParaRPr lang="en-GB"/>
          </a:p>
        </p:txBody>
      </p:sp>
    </p:spTree>
    <p:extLst>
      <p:ext uri="{BB962C8B-B14F-4D97-AF65-F5344CB8AC3E}">
        <p14:creationId xmlns:p14="http://schemas.microsoft.com/office/powerpoint/2010/main" val="3493683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10A06D-033D-4181-B2C4-D07022D899E1}" type="datetimeFigureOut">
              <a:rPr lang="en-GB" smtClean="0"/>
              <a:t>30/12/2016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84D2ED-C7AA-4E71-86C2-C911F0D7F3CD}" type="slidenum">
              <a:rPr lang="en-GB" smtClean="0"/>
              <a:t>‹#›</a:t>
            </a:fld>
            <a:endParaRPr lang="en-GB"/>
          </a:p>
        </p:txBody>
      </p:sp>
    </p:spTree>
    <p:extLst>
      <p:ext uri="{BB962C8B-B14F-4D97-AF65-F5344CB8AC3E}">
        <p14:creationId xmlns:p14="http://schemas.microsoft.com/office/powerpoint/2010/main" val="716536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510A06D-033D-4181-B2C4-D07022D899E1}" type="datetimeFigureOut">
              <a:rPr lang="en-GB" smtClean="0"/>
              <a:t>30/12/2016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B84D2ED-C7AA-4E71-86C2-C911F0D7F3CD}" type="slidenum">
              <a:rPr lang="en-GB" smtClean="0"/>
              <a:t>‹#›</a:t>
            </a:fld>
            <a:endParaRPr lang="en-GB"/>
          </a:p>
        </p:txBody>
      </p:sp>
    </p:spTree>
    <p:extLst>
      <p:ext uri="{BB962C8B-B14F-4D97-AF65-F5344CB8AC3E}">
        <p14:creationId xmlns:p14="http://schemas.microsoft.com/office/powerpoint/2010/main" val="1775738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510A06D-033D-4181-B2C4-D07022D899E1}" type="datetimeFigureOut">
              <a:rPr lang="en-GB" smtClean="0"/>
              <a:t>30/12/2016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B84D2ED-C7AA-4E71-86C2-C911F0D7F3CD}" type="slidenum">
              <a:rPr lang="en-GB" smtClean="0"/>
              <a:t>‹#›</a:t>
            </a:fld>
            <a:endParaRPr lang="en-GB"/>
          </a:p>
        </p:txBody>
      </p:sp>
    </p:spTree>
    <p:extLst>
      <p:ext uri="{BB962C8B-B14F-4D97-AF65-F5344CB8AC3E}">
        <p14:creationId xmlns:p14="http://schemas.microsoft.com/office/powerpoint/2010/main" val="2674826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510A06D-033D-4181-B2C4-D07022D899E1}" type="datetimeFigureOut">
              <a:rPr lang="en-GB" smtClean="0"/>
              <a:t>30/12/2016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B84D2ED-C7AA-4E71-86C2-C911F0D7F3CD}" type="slidenum">
              <a:rPr lang="en-GB" smtClean="0"/>
              <a:t>‹#›</a:t>
            </a:fld>
            <a:endParaRPr lang="en-GB"/>
          </a:p>
        </p:txBody>
      </p:sp>
    </p:spTree>
    <p:extLst>
      <p:ext uri="{BB962C8B-B14F-4D97-AF65-F5344CB8AC3E}">
        <p14:creationId xmlns:p14="http://schemas.microsoft.com/office/powerpoint/2010/main" val="3325194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10A06D-033D-4181-B2C4-D07022D899E1}" type="datetimeFigureOut">
              <a:rPr lang="en-GB" smtClean="0"/>
              <a:t>30/12/2016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B84D2ED-C7AA-4E71-86C2-C911F0D7F3CD}" type="slidenum">
              <a:rPr lang="en-GB" smtClean="0"/>
              <a:t>‹#›</a:t>
            </a:fld>
            <a:endParaRPr lang="en-GB"/>
          </a:p>
        </p:txBody>
      </p:sp>
    </p:spTree>
    <p:extLst>
      <p:ext uri="{BB962C8B-B14F-4D97-AF65-F5344CB8AC3E}">
        <p14:creationId xmlns:p14="http://schemas.microsoft.com/office/powerpoint/2010/main" val="583353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10A06D-033D-4181-B2C4-D07022D899E1}" type="datetimeFigureOut">
              <a:rPr lang="en-GB" smtClean="0"/>
              <a:t>30/12/2016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B84D2ED-C7AA-4E71-86C2-C911F0D7F3CD}" type="slidenum">
              <a:rPr lang="en-GB" smtClean="0"/>
              <a:t>‹#›</a:t>
            </a:fld>
            <a:endParaRPr lang="en-GB"/>
          </a:p>
        </p:txBody>
      </p:sp>
    </p:spTree>
    <p:extLst>
      <p:ext uri="{BB962C8B-B14F-4D97-AF65-F5344CB8AC3E}">
        <p14:creationId xmlns:p14="http://schemas.microsoft.com/office/powerpoint/2010/main" val="15923644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10A06D-033D-4181-B2C4-D07022D899E1}" type="datetimeFigureOut">
              <a:rPr lang="en-GB" smtClean="0"/>
              <a:t>30/12/2016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B84D2ED-C7AA-4E71-86C2-C911F0D7F3CD}" type="slidenum">
              <a:rPr lang="en-GB" smtClean="0"/>
              <a:t>‹#›</a:t>
            </a:fld>
            <a:endParaRPr lang="en-GB"/>
          </a:p>
        </p:txBody>
      </p:sp>
    </p:spTree>
    <p:extLst>
      <p:ext uri="{BB962C8B-B14F-4D97-AF65-F5344CB8AC3E}">
        <p14:creationId xmlns:p14="http://schemas.microsoft.com/office/powerpoint/2010/main" val="3355855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10A06D-033D-4181-B2C4-D07022D899E1}" type="datetimeFigureOut">
              <a:rPr lang="en-GB" smtClean="0"/>
              <a:t>30/12/2016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84D2ED-C7AA-4E71-86C2-C911F0D7F3CD}" type="slidenum">
              <a:rPr lang="en-GB" smtClean="0"/>
              <a:t>‹#›</a:t>
            </a:fld>
            <a:endParaRPr lang="en-GB"/>
          </a:p>
        </p:txBody>
      </p:sp>
    </p:spTree>
    <p:extLst>
      <p:ext uri="{BB962C8B-B14F-4D97-AF65-F5344CB8AC3E}">
        <p14:creationId xmlns:p14="http://schemas.microsoft.com/office/powerpoint/2010/main" val="30771721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newint.org/columns/makingwaves/2016/09/01/sakena-yacoobi/"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916833"/>
            <a:ext cx="8064896" cy="2880320"/>
          </a:xfrm>
        </p:spPr>
        <p:txBody>
          <a:bodyPr>
            <a:noAutofit/>
          </a:bodyPr>
          <a:lstStyle/>
          <a:p>
            <a:r>
              <a:rPr lang="en-GB" sz="9600" b="1" dirty="0" smtClean="0"/>
              <a:t>The mother of education</a:t>
            </a:r>
            <a:endParaRPr lang="en-GB" sz="9600" b="1" dirty="0"/>
          </a:p>
        </p:txBody>
      </p:sp>
      <p:sp>
        <p:nvSpPr>
          <p:cNvPr id="3" name="Subtitle 2"/>
          <p:cNvSpPr>
            <a:spLocks noGrp="1"/>
          </p:cNvSpPr>
          <p:nvPr>
            <p:ph type="subTitle" idx="1"/>
          </p:nvPr>
        </p:nvSpPr>
        <p:spPr>
          <a:xfrm>
            <a:off x="971600" y="5085184"/>
            <a:ext cx="7416824" cy="1224136"/>
          </a:xfrm>
        </p:spPr>
        <p:txBody>
          <a:bodyPr>
            <a:normAutofit/>
          </a:bodyPr>
          <a:lstStyle/>
          <a:p>
            <a:pPr>
              <a:defRPr/>
            </a:pPr>
            <a:r>
              <a:rPr lang="en-GB" altLang="en-US" b="1" dirty="0">
                <a:solidFill>
                  <a:schemeClr val="accent6">
                    <a:lumMod val="50000"/>
                  </a:schemeClr>
                </a:solidFill>
              </a:rPr>
              <a:t>New Internationalist Easier English</a:t>
            </a:r>
          </a:p>
          <a:p>
            <a:pPr>
              <a:defRPr/>
            </a:pPr>
            <a:r>
              <a:rPr lang="en-GB" altLang="en-US" b="1" dirty="0">
                <a:solidFill>
                  <a:srgbClr val="00B050"/>
                </a:solidFill>
              </a:rPr>
              <a:t>Ready </a:t>
            </a:r>
            <a:r>
              <a:rPr lang="en-GB" altLang="en-US" b="1" dirty="0" smtClean="0">
                <a:solidFill>
                  <a:srgbClr val="00B050"/>
                </a:solidFill>
              </a:rPr>
              <a:t>Intermediate </a:t>
            </a:r>
            <a:r>
              <a:rPr lang="en-GB" altLang="en-US" b="1" dirty="0">
                <a:solidFill>
                  <a:srgbClr val="00B050"/>
                </a:solidFill>
              </a:rPr>
              <a:t>Lesson</a:t>
            </a:r>
          </a:p>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250" y="260648"/>
            <a:ext cx="8413750"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7919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Useful language for asking for money</a:t>
            </a:r>
            <a:r>
              <a:rPr lang="en-GB" dirty="0"/>
              <a:t> </a:t>
            </a:r>
            <a:r>
              <a:rPr lang="en-GB" dirty="0" smtClean="0"/>
              <a:t>– discuss and put in order of politeness</a:t>
            </a:r>
            <a:endParaRPr lang="en-GB" dirty="0"/>
          </a:p>
        </p:txBody>
      </p:sp>
      <p:sp>
        <p:nvSpPr>
          <p:cNvPr id="4" name="Content Placeholder 3"/>
          <p:cNvSpPr>
            <a:spLocks noGrp="1"/>
          </p:cNvSpPr>
          <p:nvPr>
            <p:ph idx="1"/>
          </p:nvPr>
        </p:nvSpPr>
        <p:spPr>
          <a:xfrm>
            <a:off x="251520" y="1412776"/>
            <a:ext cx="8640960" cy="5184576"/>
          </a:xfrm>
        </p:spPr>
        <p:txBody>
          <a:bodyPr>
            <a:normAutofit/>
          </a:bodyPr>
          <a:lstStyle/>
          <a:p>
            <a:pPr marL="0" indent="0">
              <a:buNone/>
            </a:pPr>
            <a:r>
              <a:rPr lang="en-GB" sz="4000" b="1" dirty="0" smtClean="0"/>
              <a:t>a) Could you please give …</a:t>
            </a:r>
          </a:p>
          <a:p>
            <a:pPr marL="0" indent="0">
              <a:buNone/>
            </a:pPr>
            <a:r>
              <a:rPr lang="en-GB" sz="4000" b="1" dirty="0" smtClean="0"/>
              <a:t>b) We would really appreciate it if you would donate …</a:t>
            </a:r>
          </a:p>
          <a:p>
            <a:pPr marL="0" indent="0">
              <a:buNone/>
            </a:pPr>
            <a:r>
              <a:rPr lang="en-GB" sz="4000" b="1" dirty="0" smtClean="0"/>
              <a:t>c) Can I have …</a:t>
            </a:r>
          </a:p>
          <a:p>
            <a:pPr marL="0" indent="0">
              <a:buNone/>
            </a:pPr>
            <a:r>
              <a:rPr lang="en-GB" sz="4000" b="1" dirty="0" smtClean="0"/>
              <a:t>d) Give me …</a:t>
            </a:r>
          </a:p>
          <a:p>
            <a:pPr marL="0" indent="0">
              <a:buNone/>
            </a:pPr>
            <a:r>
              <a:rPr lang="en-GB" sz="4000" b="1" dirty="0" smtClean="0"/>
              <a:t>e) We would be really happy with …</a:t>
            </a:r>
          </a:p>
          <a:p>
            <a:pPr marL="0" indent="0">
              <a:buNone/>
            </a:pPr>
            <a:r>
              <a:rPr lang="en-GB" sz="4000" b="1" dirty="0" smtClean="0"/>
              <a:t>f) Would you be able to donate …</a:t>
            </a:r>
          </a:p>
          <a:p>
            <a:pPr marL="0" indent="0">
              <a:buNone/>
            </a:pPr>
            <a:endParaRPr lang="en-GB" dirty="0"/>
          </a:p>
        </p:txBody>
      </p:sp>
    </p:spTree>
    <p:extLst>
      <p:ext uri="{BB962C8B-B14F-4D97-AF65-F5344CB8AC3E}">
        <p14:creationId xmlns:p14="http://schemas.microsoft.com/office/powerpoint/2010/main" val="459628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b="1" dirty="0" smtClean="0"/>
              <a:t>Prepare for a role play</a:t>
            </a:r>
            <a:endParaRPr lang="en-GB" b="1" dirty="0"/>
          </a:p>
        </p:txBody>
      </p:sp>
      <p:sp>
        <p:nvSpPr>
          <p:cNvPr id="3" name="Content Placeholder 2"/>
          <p:cNvSpPr>
            <a:spLocks noGrp="1"/>
          </p:cNvSpPr>
          <p:nvPr>
            <p:ph sz="half" idx="1"/>
          </p:nvPr>
        </p:nvSpPr>
        <p:spPr>
          <a:xfrm>
            <a:off x="251520" y="1196752"/>
            <a:ext cx="4176464" cy="5400600"/>
          </a:xfrm>
        </p:spPr>
        <p:txBody>
          <a:bodyPr>
            <a:normAutofit fontScale="92500" lnSpcReduction="10000"/>
          </a:bodyPr>
          <a:lstStyle/>
          <a:p>
            <a:pPr marL="0" indent="0" algn="ctr">
              <a:buNone/>
            </a:pPr>
            <a:r>
              <a:rPr lang="en-GB" sz="4800" b="1" dirty="0"/>
              <a:t>A</a:t>
            </a:r>
            <a:endParaRPr lang="en-GB" sz="4800" b="1" dirty="0" smtClean="0"/>
          </a:p>
          <a:p>
            <a:pPr marL="0" indent="0">
              <a:buNone/>
            </a:pPr>
            <a:r>
              <a:rPr lang="en-GB" sz="4800" b="1" dirty="0" err="1" smtClean="0"/>
              <a:t>Sakena</a:t>
            </a:r>
            <a:r>
              <a:rPr lang="en-GB" sz="4800" b="1" dirty="0" smtClean="0"/>
              <a:t> </a:t>
            </a:r>
            <a:r>
              <a:rPr lang="en-GB" sz="4800" b="1" dirty="0" err="1" smtClean="0"/>
              <a:t>Yacoobi</a:t>
            </a:r>
            <a:endParaRPr lang="en-GB" sz="4800" b="1" dirty="0" smtClean="0"/>
          </a:p>
          <a:p>
            <a:r>
              <a:rPr lang="en-GB" dirty="0" smtClean="0"/>
              <a:t>Ask the charity for money</a:t>
            </a:r>
          </a:p>
          <a:p>
            <a:r>
              <a:rPr lang="en-GB" dirty="0" smtClean="0"/>
              <a:t>Explain what you will use the money for</a:t>
            </a:r>
          </a:p>
          <a:p>
            <a:r>
              <a:rPr lang="en-GB" dirty="0" smtClean="0"/>
              <a:t>Describe your work so far and your plans for the future</a:t>
            </a:r>
          </a:p>
          <a:p>
            <a:r>
              <a:rPr lang="en-GB" dirty="0" smtClean="0"/>
              <a:t>Persuade the charity to give as much money as possible</a:t>
            </a:r>
            <a:endParaRPr lang="en-GB" dirty="0"/>
          </a:p>
        </p:txBody>
      </p:sp>
      <p:sp>
        <p:nvSpPr>
          <p:cNvPr id="4" name="Content Placeholder 3"/>
          <p:cNvSpPr>
            <a:spLocks noGrp="1"/>
          </p:cNvSpPr>
          <p:nvPr>
            <p:ph sz="half" idx="2"/>
          </p:nvPr>
        </p:nvSpPr>
        <p:spPr>
          <a:xfrm>
            <a:off x="4648200" y="1268760"/>
            <a:ext cx="4388296" cy="5400600"/>
          </a:xfrm>
        </p:spPr>
        <p:txBody>
          <a:bodyPr>
            <a:normAutofit fontScale="92500" lnSpcReduction="10000"/>
          </a:bodyPr>
          <a:lstStyle/>
          <a:p>
            <a:pPr marL="0" indent="0" algn="ctr">
              <a:buNone/>
            </a:pPr>
            <a:r>
              <a:rPr lang="en-GB" sz="4400" b="1" dirty="0"/>
              <a:t>B</a:t>
            </a:r>
            <a:endParaRPr lang="en-GB" sz="4400" b="1" dirty="0" smtClean="0"/>
          </a:p>
          <a:p>
            <a:pPr marL="0" indent="0">
              <a:buNone/>
            </a:pPr>
            <a:r>
              <a:rPr lang="en-GB" sz="4400" b="1" dirty="0" smtClean="0"/>
              <a:t>A manager from a big charity</a:t>
            </a:r>
          </a:p>
          <a:p>
            <a:r>
              <a:rPr lang="en-GB" dirty="0" smtClean="0"/>
              <a:t>Find out what </a:t>
            </a:r>
            <a:r>
              <a:rPr lang="en-GB" dirty="0" err="1" smtClean="0"/>
              <a:t>Sakena</a:t>
            </a:r>
            <a:r>
              <a:rPr lang="en-GB" dirty="0" smtClean="0"/>
              <a:t> wants and why</a:t>
            </a:r>
          </a:p>
          <a:p>
            <a:r>
              <a:rPr lang="en-GB" dirty="0" smtClean="0"/>
              <a:t>Ask about </a:t>
            </a:r>
            <a:r>
              <a:rPr lang="en-GB" dirty="0" err="1" smtClean="0"/>
              <a:t>Sakena’s</a:t>
            </a:r>
            <a:r>
              <a:rPr lang="en-GB" dirty="0" smtClean="0"/>
              <a:t> work so far and plans for the future</a:t>
            </a:r>
          </a:p>
          <a:p>
            <a:r>
              <a:rPr lang="en-GB" dirty="0" smtClean="0"/>
              <a:t>If you are sure the money will be used well, offer some money</a:t>
            </a:r>
            <a:endParaRPr lang="en-GB" dirty="0"/>
          </a:p>
        </p:txBody>
      </p:sp>
    </p:spTree>
    <p:extLst>
      <p:ext uri="{BB962C8B-B14F-4D97-AF65-F5344CB8AC3E}">
        <p14:creationId xmlns:p14="http://schemas.microsoft.com/office/powerpoint/2010/main" val="2695858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6210"/>
          </a:xfrm>
        </p:spPr>
        <p:txBody>
          <a:bodyPr>
            <a:normAutofit fontScale="90000"/>
          </a:bodyPr>
          <a:lstStyle/>
          <a:p>
            <a:r>
              <a:rPr lang="en-GB" b="1" dirty="0" smtClean="0"/>
              <a:t>Now, in pairs do A – B role plays – see how much money </a:t>
            </a:r>
            <a:r>
              <a:rPr lang="en-GB" b="1" dirty="0" err="1" smtClean="0"/>
              <a:t>Sakena</a:t>
            </a:r>
            <a:r>
              <a:rPr lang="en-GB" b="1" dirty="0" smtClean="0"/>
              <a:t> can get:</a:t>
            </a:r>
            <a:endParaRPr lang="en-GB" b="1" dirty="0"/>
          </a:p>
        </p:txBody>
      </p:sp>
      <p:pic>
        <p:nvPicPr>
          <p:cNvPr id="307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9613" y="2492896"/>
            <a:ext cx="4456187" cy="2505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276850" y="2636912"/>
            <a:ext cx="3843188" cy="1921594"/>
          </a:xfrm>
        </p:spPr>
      </p:pic>
    </p:spTree>
    <p:extLst>
      <p:ext uri="{BB962C8B-B14F-4D97-AF65-F5344CB8AC3E}">
        <p14:creationId xmlns:p14="http://schemas.microsoft.com/office/powerpoint/2010/main" val="28011988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Homework</a:t>
            </a:r>
            <a:endParaRPr lang="en-GB" dirty="0"/>
          </a:p>
        </p:txBody>
      </p:sp>
      <p:sp>
        <p:nvSpPr>
          <p:cNvPr id="6" name="Content Placeholder 5"/>
          <p:cNvSpPr>
            <a:spLocks noGrp="1"/>
          </p:cNvSpPr>
          <p:nvPr>
            <p:ph idx="1"/>
          </p:nvPr>
        </p:nvSpPr>
        <p:spPr>
          <a:xfrm>
            <a:off x="457200" y="1340768"/>
            <a:ext cx="8229600" cy="4785395"/>
          </a:xfrm>
        </p:spPr>
        <p:txBody>
          <a:bodyPr>
            <a:normAutofit fontScale="92500" lnSpcReduction="20000"/>
          </a:bodyPr>
          <a:lstStyle/>
          <a:p>
            <a:pPr marL="0" indent="0">
              <a:buNone/>
            </a:pPr>
            <a:r>
              <a:rPr lang="en-GB" sz="4400" dirty="0" smtClean="0"/>
              <a:t>a) </a:t>
            </a:r>
            <a:r>
              <a:rPr lang="en-GB" sz="4400" dirty="0" smtClean="0"/>
              <a:t>Read the original, more difficult article – you will understand it now because you read the Easy English article: </a:t>
            </a:r>
            <a:endParaRPr lang="en-GB" sz="4400" dirty="0">
              <a:hlinkClick r:id="rId2"/>
            </a:endParaRPr>
          </a:p>
          <a:p>
            <a:pPr marL="0" indent="0">
              <a:buNone/>
            </a:pPr>
            <a:r>
              <a:rPr lang="en-GB" sz="2000" dirty="0" smtClean="0">
                <a:hlinkClick r:id="rId2"/>
              </a:rPr>
              <a:t>https://newint.org/columns/makingwaves/2016/09/01/sakena-yacoobi/</a:t>
            </a:r>
            <a:endParaRPr lang="en-GB" sz="2000" dirty="0" smtClean="0"/>
          </a:p>
          <a:p>
            <a:pPr marL="0" indent="0">
              <a:buNone/>
            </a:pPr>
            <a:r>
              <a:rPr lang="en-GB" sz="4000" dirty="0" smtClean="0"/>
              <a:t>b) Write a letter from </a:t>
            </a:r>
          </a:p>
          <a:p>
            <a:pPr marL="0" indent="0">
              <a:buNone/>
            </a:pPr>
            <a:r>
              <a:rPr lang="en-GB" sz="4000" dirty="0" err="1" smtClean="0"/>
              <a:t>Sakena</a:t>
            </a:r>
            <a:r>
              <a:rPr lang="en-GB" sz="4000" dirty="0" smtClean="0"/>
              <a:t> to a charity to</a:t>
            </a:r>
          </a:p>
          <a:p>
            <a:pPr marL="0" indent="0">
              <a:buNone/>
            </a:pPr>
            <a:r>
              <a:rPr lang="en-GB" sz="4000" dirty="0" smtClean="0"/>
              <a:t> ask for money for her </a:t>
            </a:r>
          </a:p>
          <a:p>
            <a:pPr marL="0" indent="0">
              <a:buNone/>
            </a:pPr>
            <a:r>
              <a:rPr lang="en-GB" sz="4000" dirty="0" smtClean="0"/>
              <a:t>project.</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4149080"/>
            <a:ext cx="3855136" cy="2164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9442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6984776" cy="1143000"/>
          </a:xfrm>
        </p:spPr>
        <p:txBody>
          <a:bodyPr/>
          <a:lstStyle/>
          <a:p>
            <a:r>
              <a:rPr lang="en-GB" b="1" dirty="0" smtClean="0"/>
              <a:t>What’s on the menu today?:</a:t>
            </a:r>
            <a:endParaRPr lang="en-GB" b="1" dirty="0"/>
          </a:p>
        </p:txBody>
      </p:sp>
      <p:sp>
        <p:nvSpPr>
          <p:cNvPr id="3" name="Content Placeholder 2"/>
          <p:cNvSpPr>
            <a:spLocks noGrp="1"/>
          </p:cNvSpPr>
          <p:nvPr>
            <p:ph idx="1"/>
          </p:nvPr>
        </p:nvSpPr>
        <p:spPr>
          <a:xfrm>
            <a:off x="1331640" y="1340768"/>
            <a:ext cx="7355160" cy="5256584"/>
          </a:xfrm>
        </p:spPr>
        <p:txBody>
          <a:bodyPr>
            <a:normAutofit/>
          </a:bodyPr>
          <a:lstStyle/>
          <a:p>
            <a:r>
              <a:rPr lang="en-GB" sz="4800" b="1" dirty="0" smtClean="0"/>
              <a:t>Speaking - discussion</a:t>
            </a:r>
          </a:p>
          <a:p>
            <a:r>
              <a:rPr lang="en-GB" sz="4800" b="1" dirty="0" smtClean="0"/>
              <a:t>Reading </a:t>
            </a:r>
          </a:p>
          <a:p>
            <a:r>
              <a:rPr lang="en-GB" sz="4800" b="1" dirty="0" smtClean="0"/>
              <a:t>Vocabulary</a:t>
            </a:r>
          </a:p>
          <a:p>
            <a:r>
              <a:rPr lang="en-GB" sz="4800" b="1" dirty="0" smtClean="0"/>
              <a:t>Language of requests</a:t>
            </a:r>
          </a:p>
          <a:p>
            <a:r>
              <a:rPr lang="en-GB" sz="4800" b="1" dirty="0" smtClean="0"/>
              <a:t>Speaking – role play</a:t>
            </a:r>
          </a:p>
          <a:p>
            <a:r>
              <a:rPr lang="en-GB" sz="4800" b="1" dirty="0" smtClean="0"/>
              <a:t>Writing – a letter</a:t>
            </a:r>
          </a:p>
          <a:p>
            <a:pPr marL="0" indent="0">
              <a:buNone/>
            </a:pPr>
            <a:endParaRPr lang="en-GB" dirty="0" smtClean="0"/>
          </a:p>
          <a:p>
            <a:pPr marL="0" indent="0">
              <a:buNone/>
            </a:pPr>
            <a:endParaRPr lang="en-GB" dirty="0"/>
          </a:p>
        </p:txBody>
      </p:sp>
    </p:spTree>
    <p:extLst>
      <p:ext uri="{BB962C8B-B14F-4D97-AF65-F5344CB8AC3E}">
        <p14:creationId xmlns:p14="http://schemas.microsoft.com/office/powerpoint/2010/main" val="639332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07288" cy="1143000"/>
          </a:xfrm>
        </p:spPr>
        <p:txBody>
          <a:bodyPr>
            <a:normAutofit fontScale="90000"/>
          </a:bodyPr>
          <a:lstStyle/>
          <a:p>
            <a:r>
              <a:rPr lang="en-GB" b="1" dirty="0" smtClean="0"/>
              <a:t>Why do children go to school? - discuss and order these in small groups</a:t>
            </a:r>
            <a:endParaRPr lang="en-GB" b="1" dirty="0"/>
          </a:p>
        </p:txBody>
      </p:sp>
      <p:sp>
        <p:nvSpPr>
          <p:cNvPr id="3" name="Content Placeholder 2"/>
          <p:cNvSpPr>
            <a:spLocks noGrp="1"/>
          </p:cNvSpPr>
          <p:nvPr>
            <p:ph idx="1"/>
          </p:nvPr>
        </p:nvSpPr>
        <p:spPr>
          <a:xfrm>
            <a:off x="1115616" y="1556792"/>
            <a:ext cx="8028384" cy="5184576"/>
          </a:xfrm>
        </p:spPr>
        <p:txBody>
          <a:bodyPr>
            <a:normAutofit fontScale="92500" lnSpcReduction="10000"/>
          </a:bodyPr>
          <a:lstStyle/>
          <a:p>
            <a:pPr marL="0" indent="0">
              <a:buNone/>
            </a:pPr>
            <a:r>
              <a:rPr lang="en-GB" b="1" dirty="0" smtClean="0"/>
              <a:t>a) to get a job</a:t>
            </a:r>
          </a:p>
          <a:p>
            <a:pPr marL="0" indent="0">
              <a:buNone/>
            </a:pPr>
            <a:r>
              <a:rPr lang="en-GB" b="1" dirty="0" smtClean="0"/>
              <a:t>b) to learn a lot of history, geography, science etc.</a:t>
            </a:r>
          </a:p>
          <a:p>
            <a:pPr marL="0" indent="0">
              <a:buNone/>
            </a:pPr>
            <a:r>
              <a:rPr lang="en-GB" b="1" dirty="0" smtClean="0"/>
              <a:t>c) to learn how to think</a:t>
            </a:r>
          </a:p>
          <a:p>
            <a:pPr marL="0" indent="0">
              <a:buNone/>
            </a:pPr>
            <a:r>
              <a:rPr lang="en-GB" b="1" dirty="0" smtClean="0"/>
              <a:t>d) to pass exams</a:t>
            </a:r>
          </a:p>
          <a:p>
            <a:pPr marL="0" indent="0">
              <a:buNone/>
            </a:pPr>
            <a:r>
              <a:rPr lang="en-GB" b="1" dirty="0" smtClean="0"/>
              <a:t>e) to ask questions</a:t>
            </a:r>
          </a:p>
          <a:p>
            <a:pPr marL="0" indent="0">
              <a:buNone/>
            </a:pPr>
            <a:r>
              <a:rPr lang="en-GB" b="1" dirty="0" smtClean="0"/>
              <a:t>f) to make friends and enjoy themselves</a:t>
            </a:r>
          </a:p>
          <a:p>
            <a:pPr marL="0" indent="0">
              <a:buNone/>
            </a:pPr>
            <a:r>
              <a:rPr lang="en-GB" b="1" dirty="0" smtClean="0"/>
              <a:t>g) to learn to solve problems</a:t>
            </a:r>
          </a:p>
          <a:p>
            <a:pPr marL="0" indent="0">
              <a:buNone/>
            </a:pPr>
            <a:r>
              <a:rPr lang="en-GB" b="1" dirty="0" smtClean="0"/>
              <a:t>h) to give their parents time to work</a:t>
            </a:r>
          </a:p>
          <a:p>
            <a:pPr marL="0" indent="0">
              <a:buNone/>
            </a:pPr>
            <a:r>
              <a:rPr lang="en-GB" b="1" dirty="0" err="1" smtClean="0"/>
              <a:t>i</a:t>
            </a:r>
            <a:r>
              <a:rPr lang="en-GB" b="1" dirty="0" smtClean="0"/>
              <a:t>) to learn about and fight for their rights</a:t>
            </a:r>
          </a:p>
          <a:p>
            <a:pPr marL="0" indent="0">
              <a:buNone/>
            </a:pPr>
            <a:r>
              <a:rPr lang="en-GB" b="1" dirty="0" smtClean="0"/>
              <a:t>j) to learn to work with other people</a:t>
            </a:r>
          </a:p>
          <a:p>
            <a:endParaRPr lang="en-GB" dirty="0" smtClean="0"/>
          </a:p>
          <a:p>
            <a:endParaRPr lang="en-GB" dirty="0" smtClean="0"/>
          </a:p>
        </p:txBody>
      </p:sp>
    </p:spTree>
    <p:extLst>
      <p:ext uri="{BB962C8B-B14F-4D97-AF65-F5344CB8AC3E}">
        <p14:creationId xmlns:p14="http://schemas.microsoft.com/office/powerpoint/2010/main" val="448664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936104"/>
          </a:xfrm>
        </p:spPr>
        <p:txBody>
          <a:bodyPr/>
          <a:lstStyle/>
          <a:p>
            <a:r>
              <a:rPr lang="en-GB" b="1" dirty="0" smtClean="0"/>
              <a:t>Reading 1:</a:t>
            </a:r>
            <a:endParaRPr lang="en-GB" b="1" dirty="0"/>
          </a:p>
        </p:txBody>
      </p:sp>
      <p:sp>
        <p:nvSpPr>
          <p:cNvPr id="3" name="Content Placeholder 2"/>
          <p:cNvSpPr>
            <a:spLocks noGrp="1"/>
          </p:cNvSpPr>
          <p:nvPr>
            <p:ph idx="1"/>
          </p:nvPr>
        </p:nvSpPr>
        <p:spPr>
          <a:xfrm>
            <a:off x="457200" y="1052736"/>
            <a:ext cx="8229600" cy="5688632"/>
          </a:xfrm>
        </p:spPr>
        <p:txBody>
          <a:bodyPr>
            <a:normAutofit fontScale="92500" lnSpcReduction="10000"/>
          </a:bodyPr>
          <a:lstStyle/>
          <a:p>
            <a:pPr marL="0" indent="0">
              <a:buNone/>
            </a:pPr>
            <a:r>
              <a:rPr lang="en-GB" b="1" dirty="0" err="1" smtClean="0"/>
              <a:t>Sakena</a:t>
            </a:r>
            <a:r>
              <a:rPr lang="en-GB" b="1" dirty="0" smtClean="0"/>
              <a:t> </a:t>
            </a:r>
            <a:r>
              <a:rPr lang="en-GB" b="1" dirty="0" err="1" smtClean="0"/>
              <a:t>Yacoobi</a:t>
            </a:r>
            <a:r>
              <a:rPr lang="en-GB" b="1" dirty="0"/>
              <a:t>:</a:t>
            </a:r>
            <a:endParaRPr lang="en-GB" b="1" dirty="0" smtClean="0"/>
          </a:p>
          <a:p>
            <a:pPr marL="0" indent="0">
              <a:buNone/>
            </a:pPr>
            <a:endParaRPr lang="en-GB" b="1" dirty="0" smtClean="0"/>
          </a:p>
          <a:p>
            <a:pPr marL="0" indent="0">
              <a:buNone/>
            </a:pPr>
            <a:endParaRPr lang="en-GB" b="1" dirty="0"/>
          </a:p>
          <a:p>
            <a:pPr marL="0" indent="0">
              <a:buNone/>
            </a:pPr>
            <a:endParaRPr lang="en-GB" b="1" dirty="0" smtClean="0"/>
          </a:p>
          <a:p>
            <a:pPr marL="0" indent="0">
              <a:buNone/>
            </a:pPr>
            <a:endParaRPr lang="en-GB" b="1" dirty="0"/>
          </a:p>
          <a:p>
            <a:pPr marL="0" indent="0">
              <a:buNone/>
            </a:pPr>
            <a:endParaRPr lang="en-GB" b="1" dirty="0" smtClean="0"/>
          </a:p>
          <a:p>
            <a:pPr marL="0" indent="0">
              <a:buNone/>
            </a:pPr>
            <a:endParaRPr lang="en-GB" b="1" dirty="0"/>
          </a:p>
          <a:p>
            <a:pPr marL="0" indent="0">
              <a:buNone/>
            </a:pPr>
            <a:endParaRPr lang="en-GB" b="1" dirty="0" smtClean="0"/>
          </a:p>
          <a:p>
            <a:pPr marL="0" indent="0">
              <a:buNone/>
            </a:pPr>
            <a:r>
              <a:rPr lang="en-GB" b="1" dirty="0" smtClean="0"/>
              <a:t>a) What’s her job?</a:t>
            </a:r>
          </a:p>
          <a:p>
            <a:pPr marL="0" indent="0">
              <a:buNone/>
            </a:pPr>
            <a:r>
              <a:rPr lang="en-GB" b="1" dirty="0" smtClean="0"/>
              <a:t>b) What’s her nationality?        </a:t>
            </a:r>
          </a:p>
          <a:p>
            <a:pPr marL="0" indent="0">
              <a:buNone/>
            </a:pPr>
            <a:r>
              <a:rPr lang="en-GB" b="1" i="1" dirty="0" smtClean="0"/>
              <a:t>Now find the answers on next slide in 1 minute ….</a:t>
            </a:r>
            <a:endParaRPr lang="en-GB" b="1" i="1"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1772816"/>
            <a:ext cx="5839154" cy="32857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51317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7504" y="0"/>
            <a:ext cx="9036496" cy="6858000"/>
          </a:xfrm>
        </p:spPr>
        <p:txBody>
          <a:bodyPr>
            <a:normAutofit fontScale="70000" lnSpcReduction="20000"/>
          </a:bodyPr>
          <a:lstStyle/>
          <a:p>
            <a:pPr marL="0" indent="0">
              <a:buNone/>
            </a:pPr>
            <a:r>
              <a:rPr lang="en-GB" sz="3300" dirty="0" smtClean="0"/>
              <a:t>‘When I first started working in an Afghan refugee camp in Pakistan, I wanted to help change the Afghan people with education. I wanted them to be able to think, ask questions and solve their own problems. Now, more than 20 years later, I still want the same thing’ says </a:t>
            </a:r>
            <a:r>
              <a:rPr lang="en-GB" sz="3300" dirty="0" err="1" smtClean="0"/>
              <a:t>Sakena</a:t>
            </a:r>
            <a:r>
              <a:rPr lang="en-GB" sz="3300" dirty="0" smtClean="0"/>
              <a:t> </a:t>
            </a:r>
            <a:r>
              <a:rPr lang="en-GB" sz="3300" dirty="0" err="1" smtClean="0"/>
              <a:t>Yacoobi</a:t>
            </a:r>
            <a:r>
              <a:rPr lang="en-GB" sz="3300" dirty="0" smtClean="0"/>
              <a:t>. </a:t>
            </a:r>
          </a:p>
          <a:p>
            <a:pPr marL="0" indent="0">
              <a:buNone/>
            </a:pPr>
            <a:r>
              <a:rPr lang="en-GB" sz="3300" dirty="0" err="1" smtClean="0"/>
              <a:t>Yacoobi</a:t>
            </a:r>
            <a:r>
              <a:rPr lang="en-GB" sz="3300" dirty="0" smtClean="0"/>
              <a:t> is small, but she is passionate about school and learning. She believes that community-based education can change societies, and that educating women is the best way to make sure we have peace and development. </a:t>
            </a:r>
          </a:p>
          <a:p>
            <a:pPr marL="0" indent="0">
              <a:buNone/>
            </a:pPr>
            <a:r>
              <a:rPr lang="en-GB" sz="3300" dirty="0" smtClean="0"/>
              <a:t>‘Education has changed Afghanistan. It is completely different from 20 years ago. Women have developed critical thinking, they are asking questions, they run for Parliament. They stand up for their rights – on land, property, marriage, domestic violence, education, citizenship,’ she says. </a:t>
            </a:r>
          </a:p>
          <a:p>
            <a:pPr marL="0" indent="0">
              <a:buNone/>
            </a:pPr>
            <a:r>
              <a:rPr lang="en-GB" sz="3300" dirty="0" err="1" smtClean="0"/>
              <a:t>Yacoobi</a:t>
            </a:r>
            <a:r>
              <a:rPr lang="en-GB" sz="3300" dirty="0" smtClean="0"/>
              <a:t> was born in Herat, Afghanistan. When she was young, she saw the effects of poverty in her country: ‘There were no schools; no hospitals. People had no way to make their lives better. I wanted to change that.’ She studied for a Master’s in Public Health in the US. Then she moved to Pakistan and started her first school in an Afghan refugee camp in 1991. ‘Women had lost everything. They suffered in the war, they didn’t trust us. So we needed to start from the beginning. We asked what they needed. We built a learning centre. And we asked the community to help.’ The main point is that education should support what people want to do for themselves. </a:t>
            </a:r>
          </a:p>
          <a:p>
            <a:endParaRPr lang="en-GB" dirty="0"/>
          </a:p>
        </p:txBody>
      </p:sp>
    </p:spTree>
    <p:extLst>
      <p:ext uri="{BB962C8B-B14F-4D97-AF65-F5344CB8AC3E}">
        <p14:creationId xmlns:p14="http://schemas.microsoft.com/office/powerpoint/2010/main" val="2513743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Now read the same text again and answer these questions:</a:t>
            </a:r>
            <a:endParaRPr lang="en-GB" b="1" dirty="0"/>
          </a:p>
        </p:txBody>
      </p:sp>
      <p:sp>
        <p:nvSpPr>
          <p:cNvPr id="3" name="Content Placeholder 2"/>
          <p:cNvSpPr>
            <a:spLocks noGrp="1"/>
          </p:cNvSpPr>
          <p:nvPr>
            <p:ph idx="1"/>
          </p:nvPr>
        </p:nvSpPr>
        <p:spPr>
          <a:xfrm>
            <a:off x="323528" y="1600200"/>
            <a:ext cx="8568952" cy="4997152"/>
          </a:xfrm>
        </p:spPr>
        <p:txBody>
          <a:bodyPr>
            <a:noAutofit/>
          </a:bodyPr>
          <a:lstStyle/>
          <a:p>
            <a:pPr marL="0" indent="0">
              <a:buNone/>
            </a:pPr>
            <a:r>
              <a:rPr lang="en-GB" sz="4200" b="1" dirty="0" smtClean="0"/>
              <a:t>1/ </a:t>
            </a:r>
            <a:r>
              <a:rPr lang="en-GB" sz="4200" b="1" u="sng" dirty="0" smtClean="0"/>
              <a:t>Which countries </a:t>
            </a:r>
            <a:r>
              <a:rPr lang="en-GB" sz="4200" b="1" dirty="0" smtClean="0"/>
              <a:t>has </a:t>
            </a:r>
            <a:r>
              <a:rPr lang="en-GB" sz="4200" b="1" dirty="0" err="1" smtClean="0"/>
              <a:t>Sakena</a:t>
            </a:r>
            <a:r>
              <a:rPr lang="en-GB" sz="4200" b="1" dirty="0" smtClean="0"/>
              <a:t> spent time in – and </a:t>
            </a:r>
            <a:r>
              <a:rPr lang="en-GB" sz="4200" b="1" u="sng" dirty="0" smtClean="0"/>
              <a:t>what</a:t>
            </a:r>
            <a:r>
              <a:rPr lang="en-GB" sz="4200" b="1" dirty="0" smtClean="0"/>
              <a:t> did she do there?</a:t>
            </a:r>
          </a:p>
          <a:p>
            <a:pPr marL="0" indent="0">
              <a:buNone/>
            </a:pPr>
            <a:r>
              <a:rPr lang="en-GB" sz="4200" b="1" dirty="0" smtClean="0"/>
              <a:t>2/ </a:t>
            </a:r>
            <a:r>
              <a:rPr lang="en-GB" sz="4200" b="1" u="sng" dirty="0" smtClean="0"/>
              <a:t>Why</a:t>
            </a:r>
            <a:r>
              <a:rPr lang="en-GB" sz="4200" b="1" dirty="0" smtClean="0"/>
              <a:t> does she think children go to school?</a:t>
            </a:r>
          </a:p>
          <a:p>
            <a:pPr marL="0" indent="0">
              <a:buNone/>
            </a:pPr>
            <a:r>
              <a:rPr lang="en-GB" sz="4200" b="1" dirty="0" smtClean="0"/>
              <a:t>3/ </a:t>
            </a:r>
            <a:r>
              <a:rPr lang="en-GB" sz="4200" b="1" u="sng" dirty="0" smtClean="0"/>
              <a:t>How</a:t>
            </a:r>
            <a:r>
              <a:rPr lang="en-GB" sz="4200" b="1" dirty="0" smtClean="0"/>
              <a:t> does </a:t>
            </a:r>
            <a:r>
              <a:rPr lang="en-GB" sz="4200" b="1" dirty="0" err="1" smtClean="0"/>
              <a:t>Sakena</a:t>
            </a:r>
            <a:r>
              <a:rPr lang="en-GB" sz="4200" b="1" dirty="0" smtClean="0"/>
              <a:t> think Afghanistan has changed in the last 20 years?</a:t>
            </a:r>
          </a:p>
        </p:txBody>
      </p:sp>
    </p:spTree>
    <p:extLst>
      <p:ext uri="{BB962C8B-B14F-4D97-AF65-F5344CB8AC3E}">
        <p14:creationId xmlns:p14="http://schemas.microsoft.com/office/powerpoint/2010/main" val="851267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2448272" cy="1066130"/>
          </a:xfrm>
        </p:spPr>
        <p:txBody>
          <a:bodyPr/>
          <a:lstStyle/>
          <a:p>
            <a:r>
              <a:rPr lang="en-GB" sz="4800" b="1" dirty="0" smtClean="0"/>
              <a:t>Match</a:t>
            </a:r>
            <a:r>
              <a:rPr lang="en-GB" dirty="0" smtClean="0"/>
              <a:t>:</a:t>
            </a:r>
            <a:endParaRPr lang="en-GB" dirty="0"/>
          </a:p>
        </p:txBody>
      </p:sp>
      <p:sp>
        <p:nvSpPr>
          <p:cNvPr id="4" name="Content Placeholder 3"/>
          <p:cNvSpPr>
            <a:spLocks noGrp="1"/>
          </p:cNvSpPr>
          <p:nvPr>
            <p:ph sz="half" idx="1"/>
          </p:nvPr>
        </p:nvSpPr>
        <p:spPr>
          <a:xfrm>
            <a:off x="107504" y="1484784"/>
            <a:ext cx="2664296" cy="5256584"/>
          </a:xfrm>
        </p:spPr>
        <p:txBody>
          <a:bodyPr>
            <a:normAutofit lnSpcReduction="10000"/>
          </a:bodyPr>
          <a:lstStyle/>
          <a:p>
            <a:pPr marL="0" indent="0">
              <a:buNone/>
            </a:pPr>
            <a:r>
              <a:rPr lang="en-GB" sz="3200" b="1" dirty="0" smtClean="0"/>
              <a:t>1/ refugee</a:t>
            </a:r>
          </a:p>
          <a:p>
            <a:pPr marL="0" indent="0">
              <a:buNone/>
            </a:pPr>
            <a:r>
              <a:rPr lang="en-GB" sz="3200" b="1" dirty="0" smtClean="0"/>
              <a:t>2/ poverty</a:t>
            </a:r>
          </a:p>
          <a:p>
            <a:pPr marL="0" indent="0">
              <a:buNone/>
            </a:pPr>
            <a:r>
              <a:rPr lang="en-GB" sz="3200" b="1" dirty="0" smtClean="0"/>
              <a:t>3/ community</a:t>
            </a:r>
          </a:p>
          <a:p>
            <a:pPr marL="0" indent="0">
              <a:buNone/>
            </a:pPr>
            <a:r>
              <a:rPr lang="en-GB" sz="3200" b="1" dirty="0" smtClean="0"/>
              <a:t>4/ domestic violence</a:t>
            </a:r>
          </a:p>
          <a:p>
            <a:pPr marL="0" indent="0">
              <a:buNone/>
            </a:pPr>
            <a:r>
              <a:rPr lang="en-GB" sz="3200" b="1" dirty="0" smtClean="0"/>
              <a:t>5/ property</a:t>
            </a:r>
          </a:p>
          <a:p>
            <a:pPr marL="0" indent="0">
              <a:buNone/>
            </a:pPr>
            <a:r>
              <a:rPr lang="en-GB" sz="3200" b="1" dirty="0" smtClean="0"/>
              <a:t>6/ secret</a:t>
            </a:r>
          </a:p>
          <a:p>
            <a:pPr marL="0" indent="0">
              <a:buNone/>
            </a:pPr>
            <a:r>
              <a:rPr lang="en-GB" sz="3200" b="1" dirty="0" smtClean="0"/>
              <a:t>7/ orphanage</a:t>
            </a:r>
          </a:p>
          <a:p>
            <a:pPr marL="0" indent="0">
              <a:buNone/>
            </a:pPr>
            <a:r>
              <a:rPr lang="en-GB" sz="3200" b="1" dirty="0" smtClean="0"/>
              <a:t>8/ funding</a:t>
            </a:r>
          </a:p>
          <a:p>
            <a:pPr marL="0" indent="0">
              <a:buNone/>
            </a:pPr>
            <a:endParaRPr lang="en-GB" dirty="0" smtClean="0"/>
          </a:p>
          <a:p>
            <a:pPr marL="0" indent="0">
              <a:buNone/>
            </a:pPr>
            <a:endParaRPr lang="en-GB" dirty="0"/>
          </a:p>
        </p:txBody>
      </p:sp>
      <p:sp>
        <p:nvSpPr>
          <p:cNvPr id="5" name="Content Placeholder 4"/>
          <p:cNvSpPr>
            <a:spLocks noGrp="1"/>
          </p:cNvSpPr>
          <p:nvPr>
            <p:ph sz="half" idx="2"/>
          </p:nvPr>
        </p:nvSpPr>
        <p:spPr>
          <a:xfrm>
            <a:off x="2771800" y="116632"/>
            <a:ext cx="6372200" cy="6741368"/>
          </a:xfrm>
        </p:spPr>
        <p:txBody>
          <a:bodyPr>
            <a:normAutofit lnSpcReduction="10000"/>
          </a:bodyPr>
          <a:lstStyle/>
          <a:p>
            <a:pPr marL="514350" indent="-514350">
              <a:buAutoNum type="alphaLcParenR"/>
            </a:pPr>
            <a:r>
              <a:rPr lang="en-GB" b="1" dirty="0" smtClean="0"/>
              <a:t>a husband or wife hitting the other at home</a:t>
            </a:r>
          </a:p>
          <a:p>
            <a:pPr marL="514350" indent="-514350">
              <a:buAutoNum type="alphaLcParenR"/>
            </a:pPr>
            <a:r>
              <a:rPr lang="en-GB" b="1" dirty="0"/>
              <a:t>s</a:t>
            </a:r>
            <a:r>
              <a:rPr lang="en-GB" b="1" dirty="0" smtClean="0"/>
              <a:t>omething you don’t want anyone to know</a:t>
            </a:r>
          </a:p>
          <a:p>
            <a:pPr marL="514350" indent="-514350">
              <a:buAutoNum type="alphaLcParenR"/>
            </a:pPr>
            <a:r>
              <a:rPr lang="en-GB" b="1" dirty="0"/>
              <a:t>a</a:t>
            </a:r>
            <a:r>
              <a:rPr lang="en-GB" b="1" dirty="0" smtClean="0"/>
              <a:t> home for several children who have no parents</a:t>
            </a:r>
          </a:p>
          <a:p>
            <a:pPr marL="514350" indent="-514350">
              <a:buAutoNum type="alphaLcParenR"/>
            </a:pPr>
            <a:r>
              <a:rPr lang="en-GB" b="1" dirty="0"/>
              <a:t>s</a:t>
            </a:r>
            <a:r>
              <a:rPr lang="en-GB" b="1" dirty="0" smtClean="0"/>
              <a:t>omeone who has to leave their country because of war or politics etc.</a:t>
            </a:r>
          </a:p>
          <a:p>
            <a:pPr marL="514350" indent="-514350">
              <a:buAutoNum type="alphaLcParenR"/>
            </a:pPr>
            <a:r>
              <a:rPr lang="en-GB" b="1" dirty="0" smtClean="0"/>
              <a:t>money for a project</a:t>
            </a:r>
          </a:p>
          <a:p>
            <a:pPr marL="514350" indent="-514350">
              <a:buAutoNum type="alphaLcParenR"/>
            </a:pPr>
            <a:r>
              <a:rPr lang="en-GB" b="1" dirty="0" smtClean="0"/>
              <a:t>having very little money</a:t>
            </a:r>
          </a:p>
          <a:p>
            <a:pPr marL="514350" indent="-514350">
              <a:buAutoNum type="alphaLcParenR"/>
            </a:pPr>
            <a:r>
              <a:rPr lang="en-GB" b="1" dirty="0" smtClean="0"/>
              <a:t>something that someone owns </a:t>
            </a:r>
            <a:r>
              <a:rPr lang="en-GB" b="1" dirty="0" err="1" smtClean="0"/>
              <a:t>eg</a:t>
            </a:r>
            <a:r>
              <a:rPr lang="en-GB" b="1" dirty="0" smtClean="0"/>
              <a:t>. a house</a:t>
            </a:r>
          </a:p>
          <a:p>
            <a:pPr marL="514350" indent="-514350">
              <a:buAutoNum type="alphaLcParenR"/>
            </a:pPr>
            <a:r>
              <a:rPr lang="en-GB" b="1" dirty="0"/>
              <a:t>a</a:t>
            </a:r>
            <a:r>
              <a:rPr lang="en-GB" b="1" dirty="0" smtClean="0"/>
              <a:t> group of people that live in the same area or who have the same interest</a:t>
            </a:r>
            <a:endParaRPr lang="en-GB" b="1" dirty="0"/>
          </a:p>
        </p:txBody>
      </p:sp>
    </p:spTree>
    <p:extLst>
      <p:ext uri="{BB962C8B-B14F-4D97-AF65-F5344CB8AC3E}">
        <p14:creationId xmlns:p14="http://schemas.microsoft.com/office/powerpoint/2010/main" val="26963483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5194920" cy="1143000"/>
          </a:xfrm>
        </p:spPr>
        <p:txBody>
          <a:bodyPr/>
          <a:lstStyle/>
          <a:p>
            <a:r>
              <a:rPr lang="en-GB" b="1" dirty="0" smtClean="0"/>
              <a:t>Reading 2:</a:t>
            </a:r>
            <a:endParaRPr lang="en-GB" b="1" dirty="0"/>
          </a:p>
        </p:txBody>
      </p:sp>
      <p:sp>
        <p:nvSpPr>
          <p:cNvPr id="6" name="Content Placeholder 5"/>
          <p:cNvSpPr>
            <a:spLocks noGrp="1"/>
          </p:cNvSpPr>
          <p:nvPr>
            <p:ph idx="1"/>
          </p:nvPr>
        </p:nvSpPr>
        <p:spPr>
          <a:xfrm>
            <a:off x="251520" y="1268760"/>
            <a:ext cx="8784976" cy="5400600"/>
          </a:xfrm>
        </p:spPr>
        <p:txBody>
          <a:bodyPr>
            <a:normAutofit/>
          </a:bodyPr>
          <a:lstStyle/>
          <a:p>
            <a:pPr marL="0" indent="0">
              <a:buNone/>
            </a:pPr>
            <a:r>
              <a:rPr lang="en-GB" b="1" dirty="0" smtClean="0"/>
              <a:t>Before you read, discuss:</a:t>
            </a:r>
          </a:p>
          <a:p>
            <a:pPr marL="0" indent="0">
              <a:buNone/>
            </a:pPr>
            <a:r>
              <a:rPr lang="en-GB" b="1" dirty="0" smtClean="0"/>
              <a:t>1/ What are some of the </a:t>
            </a:r>
          </a:p>
          <a:p>
            <a:pPr marL="0" indent="0">
              <a:buNone/>
            </a:pPr>
            <a:r>
              <a:rPr lang="en-GB" b="1" dirty="0" smtClean="0"/>
              <a:t>problems in Afghanistan? Why?</a:t>
            </a:r>
          </a:p>
          <a:p>
            <a:pPr marL="0" indent="0">
              <a:buNone/>
            </a:pPr>
            <a:r>
              <a:rPr lang="en-GB" b="1" dirty="0" smtClean="0"/>
              <a:t>2/ How many schools do you think </a:t>
            </a:r>
            <a:r>
              <a:rPr lang="en-GB" b="1" dirty="0" err="1" smtClean="0"/>
              <a:t>Sakeena</a:t>
            </a:r>
            <a:r>
              <a:rPr lang="en-GB" b="1" dirty="0" smtClean="0"/>
              <a:t> has started? How many children do you think these schools have helped?</a:t>
            </a:r>
          </a:p>
          <a:p>
            <a:pPr marL="0" indent="0">
              <a:buNone/>
            </a:pPr>
            <a:r>
              <a:rPr lang="en-GB" b="1" dirty="0" smtClean="0"/>
              <a:t>3/ How do you think this type of education can grow and develop?</a:t>
            </a:r>
          </a:p>
          <a:p>
            <a:pPr marL="0" indent="0">
              <a:buNone/>
            </a:pPr>
            <a:r>
              <a:rPr lang="en-GB" i="1" dirty="0" smtClean="0"/>
              <a:t>Now read the second part to find the answers …..</a:t>
            </a: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5686" y="260648"/>
            <a:ext cx="3583425"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75162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7504" y="116632"/>
            <a:ext cx="9036496" cy="6624736"/>
          </a:xfrm>
        </p:spPr>
        <p:txBody>
          <a:bodyPr>
            <a:normAutofit fontScale="55000" lnSpcReduction="20000"/>
          </a:bodyPr>
          <a:lstStyle/>
          <a:p>
            <a:pPr marL="0" indent="0">
              <a:buNone/>
            </a:pPr>
            <a:r>
              <a:rPr lang="en-GB" sz="3600" dirty="0" smtClean="0"/>
              <a:t>In the first two years of the first school, she worked with 15,000 children. Communities in Afghanistan started to ask for her help and she moved back to her own country. She created the Afghanistan Institute of Learning (AIL) in 1995, to offer education, health and training to women and children. Under the Taliban, AIL ran 80 secret home-schools, and educated about 3,000 girls. </a:t>
            </a:r>
          </a:p>
          <a:p>
            <a:pPr marL="0" indent="0">
              <a:buNone/>
            </a:pPr>
            <a:r>
              <a:rPr lang="en-GB" sz="3600" dirty="0" smtClean="0"/>
              <a:t>Her organization now runs 44 learning centres for women and children in Afghanistan and Pakistan. It also runs four clinics, a hospital, an orphanage, a programme for street children and a radio station to take education outside the cities. AIL has helped more than 11 million Afghans and </a:t>
            </a:r>
            <a:r>
              <a:rPr lang="en-GB" sz="3600" dirty="0" err="1" smtClean="0"/>
              <a:t>Yacoobi</a:t>
            </a:r>
            <a:r>
              <a:rPr lang="en-GB" sz="3600" dirty="0" smtClean="0"/>
              <a:t> has won many awards for her work.</a:t>
            </a:r>
          </a:p>
          <a:p>
            <a:pPr marL="0" indent="0">
              <a:buNone/>
            </a:pPr>
            <a:r>
              <a:rPr lang="en-GB" sz="3600" dirty="0" smtClean="0"/>
              <a:t>She wants her community-based education to grow all over Afghanistan, and to other countries. To do this, she wants to open a university to train teachers and develop the teaching plan. She also wants to start a TV station for women’s rights and education. </a:t>
            </a:r>
          </a:p>
          <a:p>
            <a:pPr marL="0" indent="0">
              <a:buNone/>
            </a:pPr>
            <a:r>
              <a:rPr lang="en-GB" sz="3600" dirty="0" smtClean="0"/>
              <a:t>But there are many problems. Afghanistan is one of the poorest countries in the world. Millions of children – especially girls – are still not going to school, and there is not enough security. </a:t>
            </a:r>
            <a:r>
              <a:rPr lang="en-GB" sz="3600" dirty="0" err="1" smtClean="0"/>
              <a:t>Yacoobi</a:t>
            </a:r>
            <a:r>
              <a:rPr lang="en-GB" sz="3600" dirty="0" smtClean="0"/>
              <a:t> is worried that other countries are not so interested in Afghanistan now and don’t want to help. So there won’t be enough money to improve schools and pay for materials and teachers. </a:t>
            </a:r>
          </a:p>
          <a:p>
            <a:pPr marL="0" indent="0">
              <a:buNone/>
            </a:pPr>
            <a:r>
              <a:rPr lang="en-GB" sz="3600" dirty="0" smtClean="0"/>
              <a:t>‘Yes, Afghanistan has problems, but this is normal after 40 years of war and conflict. We need to work together. It’s an problem for all of us, not just Afghanistan. Give us a chance. We need help; we need more funding and training.’ </a:t>
            </a:r>
          </a:p>
          <a:p>
            <a:pPr marL="0" indent="0">
              <a:buNone/>
            </a:pPr>
            <a:r>
              <a:rPr lang="en-GB" sz="3600" dirty="0" smtClean="0"/>
              <a:t>But </a:t>
            </a:r>
            <a:r>
              <a:rPr lang="en-GB" sz="3600" dirty="0" err="1" smtClean="0"/>
              <a:t>Yacoobi</a:t>
            </a:r>
            <a:r>
              <a:rPr lang="en-GB" sz="3600" dirty="0" smtClean="0"/>
              <a:t> is optimistic. ‘There will be more problems, but we are not sitting in a corner saying we cannot do anything about it. We continue to work hard. We are making a difference. We are changing our lives through education and we want the world to know that.’ </a:t>
            </a:r>
          </a:p>
          <a:p>
            <a:pPr marL="0" indent="0">
              <a:buNone/>
            </a:pPr>
            <a:endParaRPr lang="en-GB" dirty="0"/>
          </a:p>
        </p:txBody>
      </p:sp>
    </p:spTree>
    <p:extLst>
      <p:ext uri="{BB962C8B-B14F-4D97-AF65-F5344CB8AC3E}">
        <p14:creationId xmlns:p14="http://schemas.microsoft.com/office/powerpoint/2010/main" val="7913431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TotalTime>
  <Words>1414</Words>
  <Application>Microsoft Office PowerPoint</Application>
  <PresentationFormat>On-screen Show (4:3)</PresentationFormat>
  <Paragraphs>110</Paragraphs>
  <Slides>13</Slides>
  <Notes>6</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The mother of education</vt:lpstr>
      <vt:lpstr>What’s on the menu today?:</vt:lpstr>
      <vt:lpstr>Why do children go to school? - discuss and order these in small groups</vt:lpstr>
      <vt:lpstr>Reading 1:</vt:lpstr>
      <vt:lpstr>PowerPoint Presentation</vt:lpstr>
      <vt:lpstr>Now read the same text again and answer these questions:</vt:lpstr>
      <vt:lpstr>Match:</vt:lpstr>
      <vt:lpstr>Reading 2:</vt:lpstr>
      <vt:lpstr>PowerPoint Presentation</vt:lpstr>
      <vt:lpstr>Useful language for asking for money – discuss and put in order of politeness</vt:lpstr>
      <vt:lpstr>Prepare for a role play</vt:lpstr>
      <vt:lpstr>Now, in pairs do A – B role plays – see how much money Sakena can get:</vt:lpstr>
      <vt:lpstr>Homework</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mother of education</dc:title>
  <dc:creator>Linda Ruas</dc:creator>
  <cp:lastModifiedBy>Linda Ruas</cp:lastModifiedBy>
  <cp:revision>12</cp:revision>
  <dcterms:created xsi:type="dcterms:W3CDTF">2016-12-30T16:02:08Z</dcterms:created>
  <dcterms:modified xsi:type="dcterms:W3CDTF">2016-12-30T18:52:55Z</dcterms:modified>
</cp:coreProperties>
</file>